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8.svg" ContentType="image/svg+xml"/>
  <Override PartName="/ppt/media/image50.svg" ContentType="image/svg+xml"/>
  <Override PartName="/ppt/media/image52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0.svg" ContentType="image/svg+xml"/>
  <Override PartName="/ppt/media/image62.svg" ContentType="image/svg+xml"/>
  <Override PartName="/ppt/media/image66.svg" ContentType="image/svg+xml"/>
  <Override PartName="/ppt/media/image68.svg" ContentType="image/svg+xml"/>
  <Override PartName="/ppt/media/image70.svg" ContentType="image/svg+xml"/>
  <Override PartName="/ppt/media/image73.svg" ContentType="image/svg+xml"/>
  <Override PartName="/ppt/media/image75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media/image9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56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56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0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欢迎来到鹤州城建服务器！这份PPT将为您详细介绍如何加入我们的服务器，以及在服务器中需要了解的各项须知。希望通过这份教程，能让您快速融入我们的城市建设大家庭。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是基本的行为准则。我们严格禁止任何形式的作弊和利用漏洞行为，这会严重破坏游戏的公平性。同时，我们也严禁恶意破坏他人的建筑和公共设施，尊重他人的劳动成果是我们的基本要求。请大家文明交流，不要辱骂或骚扰其他玩家，共同维护一个和谐的社区环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作为一个城建服务器，我们对建筑也有一些规范。我们鼓励大家发挥创意，但在进行大规模建设时，希望能考虑到与周边环境的协调性，共同维护城市的整体美观。请合理使用土地资源，不要随意占用公共空间。如果你有大型的建筑项目计划，可以提前向管理员申请一块专属的建筑区域。同时，也请大家爱护我们服务器的自然环境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了解了规则之后，让我们来看看鹤州城建最吸引人的特色玩法，体验极致的城市建设魅力。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城市建设是我们服务器的核心玩法。在这里，你可以尽情发挥你的建筑才能，建造你梦想中的任何建筑。无论是宏伟的地标，还是温馨的小家，都能在这里实现。我们特别鼓励玩家之间的合作，大家可以一起规划和建造一个区域，体验团队协作带来的成就感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轨道交通是我们服务器的另一大特色。我们使用了MTR模组，让你可以在游戏中体验真实的铁路系统。你可以设计自己的地铁线路，铺设铁轨，建造车站，甚至可以驾驶列车在城市中穿梭。这不仅是一种玩法，更是连接城市各个区域的重要纽带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除了具体的建筑，我们还开放了市政规划的玩法。你可以站在更高的视角，为城市的发展出谋划策。比如，哪里应该建住宅区，哪里应该建商业区，道路应该如何规划才能更通畅。你的规划方案如果足够优秀，就有机会被服务器采用，真正地影响这座城市的未来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最后，我们收集了一些玩家在加入服务器初期可能会遇到的问题，并进行了解答。希望能帮助你更好地融入我们的世界。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这里是一些常见问题的解答。如果你还有其他疑问，可以随时在我们的官方QQ群里提问，管理员和其他热心玩家会为你解答。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为了方便大家交流和获取最新信息，我们建立了官方QQ群。请大家扫描屏幕上的二维码加入，群里会发布服务器的最新公告、活动信息，也有专门的技术支持为你解决问题。期待在群里看到大家！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再次感谢您观看这份入服教程。我们已经迫不及待地想要在鹤州城建的世界里与您相遇，一起建设我们的梦想之城！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本次教程将分为五个部分。首先，我们会介绍鹤州城建服务器的基本情况；接着是详细的入服步骤；然后是在服务器中生存需要遵守的规则；之后我们会展示服务器的特色玩法；最后，我们会解答一些常见问题。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首先，让我们一起了解一下鹤州城建服务器，看看这是一个怎样的世界。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鹤州城建是一个以城市建设为核心的《我的世界》服务器。在这里，我们不仅仅是玩游戏，更是共同创造一个虚拟的繁华都市。无论你是建筑大师，还是轨道交通爱好者，都能在这里找到属于自己的乐趣。我们提供了丰富的资源和工具，以及一个友好的社区，等待你的加入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了解了我们的服务器后，接下来就是激动人心的入服教程环节。我将一步步教你如何加入我们的世界，开始你的冒险之旅。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加入我们之前，有一个重要的准备工作，那就是你需要拥有一个《我的世界》的正版账号。我们的服务器是正版验证的，这是为了保证所有玩家的公平游戏环境和账号安全。如果你还没有正版账号，可以去Minecraft的官方网站购买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准备好了正版账号，我们就可以开始添加服务器了。首先，打开游戏，进入多人游戏界面，然后点击“添加服务器”。在弹出的窗口中，你可以给服务器起个名字，比如“鹤州城建”，然后在服务器地址栏输入我们的IP地址 mtrhz.xyz，最后点击完成就可以了。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添加服务器成功后，它就会出现在你的服务器列表里。找到“鹤州城建”，双击它就能连接了。第一次连接时，游戏会自动下载我们服务器的专属资源包，这是为了让你看到更精美的建筑和道具，请务必点击接受。等待加载完成，你就正式进入鹤州城建的世界了！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成功进入服务器后，为了让大家都能有一个愉快的游戏体验，我们需要共同遵守一些规则。接下来，我们将介绍在鹤州城建生存的一些基本须知。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Shape 31"/>
          <p:cNvSpPr txBox="1"/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Shape 3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Shape 3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Shape 3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Shape 50"/>
          <p:cNvSpPr txBox="1"/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Shape 5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Shape 5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Shape 5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Shape 16"/>
          <p:cNvSpPr txBox="1"/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Shape 1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Shape 1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Shape 1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Shape 55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Shape 5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Shape 5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Shape 5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Shape 60"/>
          <p:cNvSpPr txBox="1"/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Shape 6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6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Shape 6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Shape 10"/>
          <p:cNvSpPr txBox="1"/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Shape 11"/>
          <p:cNvSpPr txBox="1"/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Shape 1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Shape 1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Shape 1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Shape 36"/>
          <p:cNvSpPr txBox="1"/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39" name="Shape 37"/>
          <p:cNvSpPr txBox="1"/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Shape 38"/>
          <p:cNvSpPr txBox="1"/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1" name="Shape 39"/>
          <p:cNvSpPr txBox="1"/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Shape 40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Shape 41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Shape 42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Shape 2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Shape 2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Shape 2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Shape 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Shape 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Shape 44"/>
          <p:cNvSpPr txBox="1"/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Shape 45"/>
          <p:cNvSpPr txBox="1"/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Shape 4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Shape 4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Shape 4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Shape 25"/>
          <p:cNvSpPr/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/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Shape 2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Shape 2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Shape 2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Shape 2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Shape 3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" name="Shape 4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" name="Shape 5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50.svg"/><Relationship Id="rId7" Type="http://schemas.openxmlformats.org/officeDocument/2006/relationships/image" Target="../media/image49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48.svg"/><Relationship Id="rId3" Type="http://schemas.openxmlformats.org/officeDocument/2006/relationships/image" Target="../media/image47.png"/><Relationship Id="rId23" Type="http://schemas.openxmlformats.org/officeDocument/2006/relationships/notesSlide" Target="../notesSlides/notesSlide10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49.xml"/><Relationship Id="rId20" Type="http://schemas.openxmlformats.org/officeDocument/2006/relationships/image" Target="../media/image56.svg"/><Relationship Id="rId2" Type="http://schemas.openxmlformats.org/officeDocument/2006/relationships/tags" Target="../tags/tag40.xml"/><Relationship Id="rId19" Type="http://schemas.openxmlformats.org/officeDocument/2006/relationships/image" Target="../media/image55.png"/><Relationship Id="rId18" Type="http://schemas.openxmlformats.org/officeDocument/2006/relationships/tags" Target="../tags/tag48.xml"/><Relationship Id="rId17" Type="http://schemas.openxmlformats.org/officeDocument/2006/relationships/tags" Target="../tags/tag47.xml"/><Relationship Id="rId16" Type="http://schemas.openxmlformats.org/officeDocument/2006/relationships/image" Target="../media/image54.svg"/><Relationship Id="rId15" Type="http://schemas.openxmlformats.org/officeDocument/2006/relationships/image" Target="../media/image53.png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image" Target="../media/image52.svg"/><Relationship Id="rId11" Type="http://schemas.openxmlformats.org/officeDocument/2006/relationships/image" Target="../media/image51.png"/><Relationship Id="rId10" Type="http://schemas.openxmlformats.org/officeDocument/2006/relationships/tags" Target="../tags/tag44.xml"/><Relationship Id="rId1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62.svg"/><Relationship Id="rId7" Type="http://schemas.openxmlformats.org/officeDocument/2006/relationships/image" Target="../media/image61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4.jpeg"/><Relationship Id="rId3" Type="http://schemas.openxmlformats.org/officeDocument/2006/relationships/image" Target="../media/image17.png"/><Relationship Id="rId2" Type="http://schemas.openxmlformats.org/officeDocument/2006/relationships/image" Target="../media/image63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71.jpeg"/><Relationship Id="rId7" Type="http://schemas.openxmlformats.org/officeDocument/2006/relationships/image" Target="../media/image70.svg"/><Relationship Id="rId6" Type="http://schemas.openxmlformats.org/officeDocument/2006/relationships/image" Target="../media/image6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76.jpe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Relationship Id="rId3" Type="http://schemas.openxmlformats.org/officeDocument/2006/relationships/image" Target="../media/image72.png"/><Relationship Id="rId2" Type="http://schemas.openxmlformats.org/officeDocument/2006/relationships/image" Target="../media/image13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png"/><Relationship Id="rId8" Type="http://schemas.openxmlformats.org/officeDocument/2006/relationships/image" Target="../media/image27.png"/><Relationship Id="rId7" Type="http://schemas.openxmlformats.org/officeDocument/2006/relationships/image" Target="../media/image82.svg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84.svg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12.xml"/><Relationship Id="rId26" Type="http://schemas.openxmlformats.org/officeDocument/2006/relationships/tags" Target="../tags/tag15.xml"/><Relationship Id="rId25" Type="http://schemas.openxmlformats.org/officeDocument/2006/relationships/image" Target="../media/image12.svg"/><Relationship Id="rId24" Type="http://schemas.openxmlformats.org/officeDocument/2006/relationships/image" Target="../media/image11.png"/><Relationship Id="rId23" Type="http://schemas.openxmlformats.org/officeDocument/2006/relationships/tags" Target="../tags/tag14.xml"/><Relationship Id="rId22" Type="http://schemas.openxmlformats.org/officeDocument/2006/relationships/tags" Target="../tags/tag13.xml"/><Relationship Id="rId21" Type="http://schemas.openxmlformats.org/officeDocument/2006/relationships/tags" Target="../tags/tag12.xml"/><Relationship Id="rId20" Type="http://schemas.openxmlformats.org/officeDocument/2006/relationships/image" Target="../media/image10.svg"/><Relationship Id="rId2" Type="http://schemas.openxmlformats.org/officeDocument/2006/relationships/tags" Target="../tags/tag1.xml"/><Relationship Id="rId19" Type="http://schemas.openxmlformats.org/officeDocument/2006/relationships/image" Target="../media/image9.png"/><Relationship Id="rId18" Type="http://schemas.openxmlformats.org/officeDocument/2006/relationships/tags" Target="../tags/tag11.xml"/><Relationship Id="rId17" Type="http://schemas.openxmlformats.org/officeDocument/2006/relationships/tags" Target="../tags/tag10.xml"/><Relationship Id="rId16" Type="http://schemas.openxmlformats.org/officeDocument/2006/relationships/tags" Target="../tags/tag9.xml"/><Relationship Id="rId15" Type="http://schemas.openxmlformats.org/officeDocument/2006/relationships/image" Target="../media/image8.svg"/><Relationship Id="rId14" Type="http://schemas.openxmlformats.org/officeDocument/2006/relationships/image" Target="../media/image7.png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image" Target="../media/image6.sv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18.svg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tags" Target="../tags/tag16.xml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29.png"/><Relationship Id="rId13" Type="http://schemas.openxmlformats.org/officeDocument/2006/relationships/tags" Target="../tags/tag21.xml"/><Relationship Id="rId12" Type="http://schemas.openxmlformats.org/officeDocument/2006/relationships/image" Target="../media/image28.svg"/><Relationship Id="rId11" Type="http://schemas.openxmlformats.org/officeDocument/2006/relationships/image" Target="../media/image27.png"/><Relationship Id="rId10" Type="http://schemas.openxmlformats.org/officeDocument/2006/relationships/tags" Target="../tags/tag20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32.svg"/><Relationship Id="rId7" Type="http://schemas.openxmlformats.org/officeDocument/2006/relationships/image" Target="../media/image31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3" Type="http://schemas.openxmlformats.org/officeDocument/2006/relationships/notesSlide" Target="../notesSlides/notesSlide7.xml"/><Relationship Id="rId22" Type="http://schemas.openxmlformats.org/officeDocument/2006/relationships/slideLayout" Target="../slideLayouts/slideLayout12.xml"/><Relationship Id="rId21" Type="http://schemas.openxmlformats.org/officeDocument/2006/relationships/tags" Target="../tags/tag31.xml"/><Relationship Id="rId20" Type="http://schemas.openxmlformats.org/officeDocument/2006/relationships/image" Target="../media/image38.svg"/><Relationship Id="rId2" Type="http://schemas.openxmlformats.org/officeDocument/2006/relationships/tags" Target="../tags/tag22.xml"/><Relationship Id="rId19" Type="http://schemas.openxmlformats.org/officeDocument/2006/relationships/image" Target="../media/image37.png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image" Target="../media/image36.svg"/><Relationship Id="rId15" Type="http://schemas.openxmlformats.org/officeDocument/2006/relationships/image" Target="../media/image35.png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image" Target="../media/image34.svg"/><Relationship Id="rId11" Type="http://schemas.openxmlformats.org/officeDocument/2006/relationships/image" Target="../media/image33.png"/><Relationship Id="rId10" Type="http://schemas.openxmlformats.org/officeDocument/2006/relationships/tags" Target="../tags/tag26.xml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36.xml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tags" Target="../tags/tag32.xml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12.xml"/><Relationship Id="rId16" Type="http://schemas.openxmlformats.org/officeDocument/2006/relationships/image" Target="../media/image45.png"/><Relationship Id="rId15" Type="http://schemas.openxmlformats.org/officeDocument/2006/relationships/image" Target="../media/image44.svg"/><Relationship Id="rId14" Type="http://schemas.openxmlformats.org/officeDocument/2006/relationships/image" Target="../media/image43.png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image" Target="../media/image42.svg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F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286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400" b="1" i="0" u="none" strike="noStrike">
                <a:solidFill>
                  <a:srgbClr val="64FFDA"/>
                </a:solidFill>
                <a:latin typeface="腾祥嘉丽粗圆简" panose="01010104010101010101" charset="-122"/>
                <a:ea typeface="腾祥嘉丽粗圆简" panose="01010104010101010101" charset="-122"/>
                <a:cs typeface="Noto Sans SC" panose="020B0500000000000000" charset="-122"/>
                <a:sym typeface="Noto Sans SC" panose="020B0500000000000000" charset="-122"/>
              </a:rPr>
              <a:t>鹤州城建服务器</a:t>
            </a:r>
            <a:endParaRPr lang="en-US" sz="1100">
              <a:latin typeface="腾祥嘉丽粗圆简" panose="01010104010101010101" charset="-122"/>
              <a:ea typeface="腾祥嘉丽粗圆简" panose="01010104010101010101" charset="-122"/>
            </a:endParaRPr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422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683000"/>
            <a:ext cx="1016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81F5FF"/>
                </a:solidFill>
                <a:latin typeface="024-上首软糖体" panose="02010609000101010101" charset="-122"/>
                <a:ea typeface="024-上首软糖体" panose="02010609000101010101" charset="-122"/>
                <a:cs typeface="Noto Sans SC" panose="020B0500000000000000" charset="-122"/>
                <a:sym typeface="Noto Sans SC" panose="020B0500000000000000" charset="-122"/>
              </a:rPr>
              <a:t>入服教程与须知</a:t>
            </a:r>
            <a:endParaRPr lang="en-US" sz="1100">
              <a:latin typeface="024-上首软糖体" panose="02010609000101010101" charset="-122"/>
              <a:ea typeface="024-上首软糖体" panose="02010609000101010101" charset="-122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2800" y="4572000"/>
            <a:ext cx="4064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1016000"/>
            <a:ext cx="762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行为准则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762000" y="1905000"/>
            <a:ext cx="10668000" cy="812800"/>
          </a:xfrm>
          <a:prstGeom prst="roundRect">
            <a:avLst>
              <a:gd name="adj" fmla="val 156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133600"/>
            <a:ext cx="355600" cy="355600"/>
          </a:xfrm>
          <a:prstGeom prst="rect">
            <a:avLst/>
          </a:prstGeom>
        </p:spPr>
      </p:pic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1524000" y="1993900"/>
            <a:ext cx="889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禁止作弊与利用漏洞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CDCDC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严禁使用任何作弊客户端、模组或利用游戏漏洞获取不当利益。</a:t>
            </a:r>
            <a:endParaRPr lang="en-US" sz="1400" b="0" i="0" u="none" strike="noStrike">
              <a:solidFill>
                <a:srgbClr val="DCDCDC">
                  <a:alpha val="90196"/>
                </a:srgbClr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62000" y="2819400"/>
            <a:ext cx="10668000" cy="812800"/>
          </a:xfrm>
          <a:prstGeom prst="roundRect">
            <a:avLst>
              <a:gd name="adj" fmla="val 156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00" y="3048000"/>
            <a:ext cx="355600" cy="3556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9"/>
            </p:custDataLst>
          </p:nvPr>
        </p:nvSpPr>
        <p:spPr>
          <a:xfrm>
            <a:off x="1524000" y="2908300"/>
            <a:ext cx="889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禁止恶意破坏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CDCDC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未经允许，不得破坏他人建筑或公共设施，尊重他人劳动成果。</a:t>
            </a:r>
            <a:endParaRPr lang="en-US" sz="1400" b="0" i="0" u="none" strike="noStrike">
              <a:solidFill>
                <a:srgbClr val="DCDCDC">
                  <a:alpha val="90196"/>
                </a:srgbClr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762000" y="3733800"/>
            <a:ext cx="10668000" cy="812800"/>
          </a:xfrm>
          <a:prstGeom prst="roundRect">
            <a:avLst>
              <a:gd name="adj" fmla="val 156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000" y="3962400"/>
            <a:ext cx="355600" cy="3556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13"/>
            </p:custDataLst>
          </p:nvPr>
        </p:nvSpPr>
        <p:spPr>
          <a:xfrm>
            <a:off x="1524000" y="3822700"/>
            <a:ext cx="889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禁止辱骂与骚扰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CDCDC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尊重每一位玩家，保持友好的交流氛围，共同维护和谐社区。</a:t>
            </a:r>
            <a:endParaRPr lang="en-US" sz="1400" b="0" i="0" u="none" strike="noStrike">
              <a:solidFill>
                <a:srgbClr val="DCDCDC">
                  <a:alpha val="90196"/>
                </a:srgbClr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762000" y="4648200"/>
            <a:ext cx="10668000" cy="812800"/>
          </a:xfrm>
          <a:prstGeom prst="roundRect">
            <a:avLst>
              <a:gd name="adj" fmla="val 156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6000" y="4876800"/>
            <a:ext cx="355600" cy="355600"/>
          </a:xfrm>
          <a:prstGeom prst="rect">
            <a:avLst/>
          </a:prstGeom>
        </p:spPr>
      </p:pic>
      <p:sp>
        <p:nvSpPr>
          <p:cNvPr id="16" name="AutoShape 16"/>
          <p:cNvSpPr/>
          <p:nvPr>
            <p:custDataLst>
              <p:tags r:id="rId17"/>
            </p:custDataLst>
          </p:nvPr>
        </p:nvSpPr>
        <p:spPr>
          <a:xfrm>
            <a:off x="1524000" y="4737100"/>
            <a:ext cx="889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禁止刷屏与广告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CDCDC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请勿在公共频道刷屏或发布与服务器无关的广告信息。</a:t>
            </a:r>
            <a:endParaRPr lang="en-US" sz="1400" b="0" i="0" u="none" strike="noStrike">
              <a:solidFill>
                <a:srgbClr val="DCDCDC">
                  <a:alpha val="90196"/>
                </a:srgbClr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762000" y="5562600"/>
            <a:ext cx="10668000" cy="812800"/>
          </a:xfrm>
          <a:prstGeom prst="roundRect">
            <a:avLst>
              <a:gd name="adj" fmla="val 156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16000" y="5791200"/>
            <a:ext cx="355600" cy="355600"/>
          </a:xfrm>
          <a:prstGeom prst="rect">
            <a:avLst/>
          </a:prstGeom>
        </p:spPr>
      </p:pic>
      <p:sp>
        <p:nvSpPr>
          <p:cNvPr id="19" name="AutoShape 19"/>
          <p:cNvSpPr/>
          <p:nvPr>
            <p:custDataLst>
              <p:tags r:id="rId21"/>
            </p:custDataLst>
          </p:nvPr>
        </p:nvSpPr>
        <p:spPr>
          <a:xfrm>
            <a:off x="1524000" y="5651500"/>
            <a:ext cx="889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禁止</a:t>
            </a:r>
            <a:r>
              <a:rPr lang="zh-CN" alt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建设低质量建筑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zh-CN" altLang="en-US" sz="1400" b="0" i="0" u="none" strike="noStrike">
                <a:solidFill>
                  <a:srgbClr val="DCDCDC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请不要在服务器里建设低质量建筑和无规划线路</a:t>
            </a:r>
            <a:endParaRPr lang="en-US" altLang="zh-CN" sz="1400" b="0" i="0" u="none" strike="noStrike">
              <a:solidFill>
                <a:srgbClr val="DCDCDC">
                  <a:alpha val="90196"/>
                </a:srgbClr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1016000"/>
            <a:ext cx="762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建筑规范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762000" y="2032000"/>
            <a:ext cx="508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3680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574800" y="23114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建筑风格协调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066800" y="2768600"/>
            <a:ext cx="44704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E6E6E6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进行大规模建筑时，请尽量与周边环境和城市规划风格保持协调，共同维护整体美观。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6350000" y="2032000"/>
            <a:ext cx="508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4800" y="233680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7162800" y="23114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合理使用空间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6654800" y="2768600"/>
            <a:ext cx="44704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E6E6E6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请勿在公共区域随意搭建临时建筑或占用大量土地，请珍惜并合理利用每一寸土地资源。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762000" y="4191000"/>
            <a:ext cx="508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800" y="449580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1574800" y="44704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申请建筑区域</a:t>
            </a:r>
            <a:endParaRPr lang="en-US" sz="1100"/>
          </a:p>
        </p:txBody>
      </p:sp>
      <p:sp>
        <p:nvSpPr>
          <p:cNvPr id="16" name="AutoShape 16"/>
          <p:cNvSpPr/>
          <p:nvPr/>
        </p:nvSpPr>
        <p:spPr>
          <a:xfrm>
            <a:off x="1066800" y="4927600"/>
            <a:ext cx="44704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E6E6E6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如需进行大型项目建设，请先向管理员申请专属建筑区域，以便统一规划和管理。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6350000" y="4191000"/>
            <a:ext cx="5080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54800" y="4495800"/>
            <a:ext cx="406400" cy="406400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7162800" y="4470400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保护自然景观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6654800" y="4927600"/>
            <a:ext cx="44704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E6E6E6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在建设时请尽量保护服务器内的自然景观和生态环境，实现人工建筑与自然的和谐共生。</a:t>
            </a:r>
            <a:endParaRPr lang="en-US"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2286000" y="22860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 spc="400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CHAPTER 04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1016000" y="2794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特色玩法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34376">
            <a:off x="5461032" y="3930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AutoShape 7"/>
          <p:cNvSpPr/>
          <p:nvPr/>
        </p:nvSpPr>
        <p:spPr>
          <a:xfrm>
            <a:off x="1016000" y="4191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0" i="0" u="none" strike="noStrike">
                <a:solidFill>
                  <a:srgbClr val="E6E6E6">
                    <a:alpha val="90196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体验极致的城建魅力</a:t>
            </a:r>
            <a:endParaRPr lang="en-US" sz="11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F172A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城市建设</a:t>
            </a:r>
            <a:endParaRPr lang="en-US" sz="1100"/>
          </a:p>
        </p:txBody>
      </p:sp>
      <p:cxnSp>
        <p:nvCxnSpPr>
          <p:cNvPr id="4" name="Connector 4"/>
          <p:cNvCxnSpPr/>
          <p:nvPr/>
        </p:nvCxnSpPr>
        <p:spPr>
          <a:xfrm rot="-42969">
            <a:off x="762040" y="1771650"/>
            <a:ext cx="101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270000" y="2260600"/>
            <a:ext cx="4826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自由建造与创意设计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62000" y="2730500"/>
            <a:ext cx="533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无论是现代化的摩天大楼、独特的住宅小区，还是美丽的公园广场，你的每一个创意都将为这座城市增添独特的色彩。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37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270000" y="3911600"/>
            <a:ext cx="4826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团队协作共创未来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762000" y="4381500"/>
            <a:ext cx="533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我们鼓励玩家之间紧密合作，共同完成大型建筑项目，在协作中体验规划与建造的乐趣，打造属于大家的理想之城。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 l="7812" r="7812"/>
          <a:stretch>
            <a:fillRect/>
          </a:stretch>
        </p:blipFill>
        <p:spPr>
          <a:xfrm>
            <a:off x="6477000" y="2286000"/>
            <a:ext cx="4953000" cy="3302000"/>
          </a:xfrm>
          <a:prstGeom prst="roundRect">
            <a:avLst>
              <a:gd name="adj" fmla="val 3846"/>
            </a:avLst>
          </a:prstGeom>
          <a:noFill/>
          <a:ln w="12700" cap="flat" cmpd="sng">
            <a:solidFill>
              <a:srgbClr val="64FFDA">
                <a:alpha val="50000"/>
              </a:srgbClr>
            </a:solidFill>
            <a:prstDash val="solid"/>
            <a:round/>
          </a:ln>
          <a:effectLst>
            <a:outerShdw blurRad="190500" dist="1016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F172A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轨道交通</a:t>
            </a:r>
            <a:endParaRPr lang="en-US" sz="110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2032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270000" y="2006600"/>
            <a:ext cx="4572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完善的交通网络体系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762000" y="2476500"/>
            <a:ext cx="508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集成地铁、高铁与普通铁路，构建立体交通网络。利用MTR模组还原真实运营体验，连接城市各个核心区域。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3365500"/>
            <a:ext cx="406400" cy="4064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270000" y="3340100"/>
            <a:ext cx="4572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交通规划师的创意舞台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762000" y="3810000"/>
            <a:ext cx="508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发挥你的工程天赋，设计高效的线路走向，铺设铁轨，建造独具特色的车站，打造属于你的理想交通蓝图。</a:t>
            </a:r>
            <a:endParaRPr lang="en-US" sz="110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469900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1270000" y="4673600"/>
            <a:ext cx="4572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沉浸式列车驾驶体验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762000" y="5143500"/>
            <a:ext cx="5080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切换视角成为列车驾驶员，亲自操控列车穿梭于城市隧道与高架之间，体验第一视角的速度与激情。</a:t>
            </a:r>
            <a:endParaRPr lang="en-US" sz="11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11562" r="11562"/>
          <a:stretch>
            <a:fillRect/>
          </a:stretch>
        </p:blipFill>
        <p:spPr>
          <a:xfrm>
            <a:off x="6223000" y="2032000"/>
            <a:ext cx="5207000" cy="3810000"/>
          </a:xfrm>
          <a:prstGeom prst="roundRect">
            <a:avLst>
              <a:gd name="adj" fmla="val 3333"/>
            </a:avLst>
          </a:prstGeom>
          <a:noFill/>
          <a:ln w="25400" cap="flat" cmpd="sng">
            <a:solidFill>
              <a:srgbClr val="64FFDA">
                <a:alpha val="100000"/>
              </a:srgbClr>
            </a:solidFill>
            <a:prstDash val="solid"/>
            <a:round/>
          </a:ln>
          <a:effectLst>
            <a:outerShdw blurRad="254000" dist="1270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市政规划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42969">
            <a:off x="762040" y="1771650"/>
            <a:ext cx="101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5900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270000" y="2133600"/>
            <a:ext cx="3048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宏观功能分区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1D5DB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对城市土地进行精细化划分，科学布局住宅、商业与公共空间。</a:t>
            </a:r>
            <a:endParaRPr lang="en-US" sz="1400" b="0" i="0" u="none" strike="noStrike">
              <a:solidFill>
                <a:srgbClr val="D1D5DB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0" y="2159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5080000" y="2133600"/>
            <a:ext cx="3048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道路网络规划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1D5DB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设计高效的交通路网体系，优化城市微循环，提升通行效率。</a:t>
            </a:r>
            <a:endParaRPr lang="en-US" sz="1400" b="0" i="0" u="none" strike="noStrike">
              <a:solidFill>
                <a:srgbClr val="D1D5DB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0" y="215900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8890000" y="2133600"/>
            <a:ext cx="3048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公共服务建设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D1D5DB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按需建设图书馆、医院、学校等基础设施，完善城市服务功能。</a:t>
            </a:r>
            <a:endParaRPr lang="en-US" sz="1400" b="0" i="0" u="none" strike="noStrike">
              <a:solidFill>
                <a:srgbClr val="D1D5DB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2" name="AutoShape 12"/>
          <p:cNvSpPr/>
          <p:nvPr/>
        </p:nvSpPr>
        <p:spPr>
          <a:xfrm>
            <a:off x="762000" y="3429000"/>
            <a:ext cx="10668000" cy="2794000"/>
          </a:xfrm>
          <a:prstGeom prst="roundRect">
            <a:avLst>
              <a:gd name="adj" fmla="val 454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 t="28319" b="28319"/>
          <a:stretch>
            <a:fillRect/>
          </a:stretch>
        </p:blipFill>
        <p:spPr>
          <a:xfrm>
            <a:off x="889000" y="3556000"/>
            <a:ext cx="10414000" cy="2540000"/>
          </a:xfrm>
          <a:prstGeom prst="roundRect">
            <a:avLst>
              <a:gd name="adj" fmla="val 5000"/>
            </a:avLst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413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05 常见问题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42969">
            <a:off x="5588040" y="3549650"/>
            <a:ext cx="1016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810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0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解答你的一切疑惑</a:t>
            </a:r>
            <a:endParaRPr lang="en-US"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762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常见问题解答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762000" y="1778000"/>
            <a:ext cx="5207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196850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524000" y="19304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Q1: 我没有正版账号可以加入吗？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524000" y="23114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可以，我们是</a:t>
            </a:r>
            <a:r>
              <a:rPr lang="zh-CN" alt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离线</a:t>
            </a: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服务器，</a:t>
            </a:r>
            <a:r>
              <a:rPr lang="zh-CN" alt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内置登录插件</a:t>
            </a: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。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6223000" y="1778000"/>
            <a:ext cx="5207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77000" y="1968500"/>
            <a:ext cx="406400" cy="406400"/>
          </a:xfrm>
          <a:prstGeom prst="rect">
            <a:avLst/>
          </a:prstGeom>
        </p:spPr>
      </p:pic>
      <p:sp>
        <p:nvSpPr>
          <p:cNvPr id="11" name="AutoShape 11"/>
          <p:cNvSpPr/>
          <p:nvPr/>
        </p:nvSpPr>
        <p:spPr>
          <a:xfrm>
            <a:off x="6985000" y="19304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Q2: 服务器卡顿怎么办？</a:t>
            </a:r>
            <a:endParaRPr lang="en-US" sz="1100"/>
          </a:p>
        </p:txBody>
      </p:sp>
      <p:sp>
        <p:nvSpPr>
          <p:cNvPr id="12" name="AutoShape 12"/>
          <p:cNvSpPr/>
          <p:nvPr/>
        </p:nvSpPr>
        <p:spPr>
          <a:xfrm>
            <a:off x="6985000" y="23114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请尝试关闭光影或降低游戏画质，确保你的网络连接稳定。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762000" y="3365500"/>
            <a:ext cx="5207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6000" y="355600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1524000" y="35179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Q3: </a:t>
            </a:r>
            <a:r>
              <a:rPr lang="zh-CN" alt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怎么提交线路申请</a:t>
            </a: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？</a:t>
            </a:r>
            <a:endParaRPr lang="en-US" sz="1100"/>
          </a:p>
        </p:txBody>
      </p:sp>
      <p:sp>
        <p:nvSpPr>
          <p:cNvPr id="16" name="AutoShape 16"/>
          <p:cNvSpPr/>
          <p:nvPr/>
        </p:nvSpPr>
        <p:spPr>
          <a:xfrm>
            <a:off x="1524000" y="38989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内群群公告有提交链接和结果链接</a:t>
            </a:r>
            <a:endParaRPr lang="zh-CN" altLang="en-US" sz="1400" b="0" i="0" u="none" strike="noStrike">
              <a:solidFill>
                <a:srgbClr val="DCDCDC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6223000" y="3365500"/>
            <a:ext cx="5207000" cy="1397000"/>
          </a:xfrm>
          <a:prstGeom prst="roundRect">
            <a:avLst>
              <a:gd name="adj" fmla="val 909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556000"/>
            <a:ext cx="406400" cy="406400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6985000" y="35179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Q4: 忘记密码了怎么办？</a:t>
            </a:r>
            <a:endParaRPr lang="en-US" sz="1100"/>
          </a:p>
        </p:txBody>
      </p:sp>
      <p:sp>
        <p:nvSpPr>
          <p:cNvPr id="20" name="AutoShape 20"/>
          <p:cNvSpPr/>
          <p:nvPr/>
        </p:nvSpPr>
        <p:spPr>
          <a:xfrm>
            <a:off x="6985000" y="3898900"/>
            <a:ext cx="431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请联系服务器管理员，提供你的游戏ID进行找回。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762000" y="4953000"/>
            <a:ext cx="10668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000" y="5143500"/>
            <a:ext cx="406400" cy="406400"/>
          </a:xfrm>
          <a:prstGeom prst="rect">
            <a:avLst/>
          </a:prstGeom>
        </p:spPr>
      </p:pic>
      <p:sp>
        <p:nvSpPr>
          <p:cNvPr id="23" name="AutoShape 23"/>
          <p:cNvSpPr/>
          <p:nvPr/>
        </p:nvSpPr>
        <p:spPr>
          <a:xfrm>
            <a:off x="1524000" y="5105400"/>
            <a:ext cx="965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Q5: 如何举报违规玩家？</a:t>
            </a:r>
            <a:endParaRPr lang="en-US" sz="1100"/>
          </a:p>
        </p:txBody>
      </p:sp>
      <p:sp>
        <p:nvSpPr>
          <p:cNvPr id="24" name="AutoShape 24"/>
          <p:cNvSpPr/>
          <p:nvPr/>
        </p:nvSpPr>
        <p:spPr>
          <a:xfrm>
            <a:off x="1524000" y="5486400"/>
            <a:ext cx="9652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可以</a:t>
            </a:r>
            <a:r>
              <a:rPr lang="zh-CN" alt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截图或者其他办法留证，联系</a:t>
            </a: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官方QQ群中管理员</a:t>
            </a:r>
            <a:r>
              <a:rPr lang="zh-CN" alt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进行举报</a:t>
            </a:r>
            <a:r>
              <a:rPr lang="en-US" sz="1400" b="0" i="0" u="none" strike="noStrike">
                <a:solidFill>
                  <a:srgbClr val="DCDCDC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。</a:t>
            </a:r>
            <a:endParaRPr lang="en-US"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92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加入我们的社区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762000" y="2032000"/>
            <a:ext cx="5080000" cy="228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E5E7EB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扫描下方二维码加入我们的官方QQ群，获取最新的服务器公告、活动信息和技术支持。在这里，你可以与其他玩家交流心得，分享你的建筑作品，共同建设更美好的鹤州城建！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8594">
            <a:off x="762008" y="4438650"/>
            <a:ext cx="508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46990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193800" y="4673600"/>
            <a:ext cx="457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官方QQ群号：1018631224</a:t>
            </a:r>
            <a:endParaRPr lang="en-US" sz="1800" b="0" i="0" u="none" strike="noStrike">
              <a:solidFill>
                <a:srgbClr val="81F5FF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6096000" y="2032000"/>
            <a:ext cx="5334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3124" r="3124"/>
          <a:stretch>
            <a:fillRect/>
          </a:stretch>
        </p:blipFill>
        <p:spPr>
          <a:xfrm>
            <a:off x="6223000" y="2159000"/>
            <a:ext cx="5080000" cy="3048000"/>
          </a:xfrm>
          <a:prstGeom prst="roundRect">
            <a:avLst>
              <a:gd name="adj" fmla="val 4166"/>
            </a:avLst>
          </a:prstGeom>
          <a:noFill/>
          <a:ln w="25400" cap="flat" cmpd="sng">
            <a:noFill/>
            <a:prstDash val="solid"/>
            <a:rou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920" y="2969260"/>
            <a:ext cx="1293495" cy="1238885"/>
          </a:xfrm>
          <a:prstGeom prst="round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F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413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感谢您的观看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549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810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期待在鹤州城建与您相遇！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2800" y="4572000"/>
            <a:ext cx="4064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92F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1016000"/>
            <a:ext cx="381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目录</a:t>
            </a:r>
            <a:endParaRPr lang="en-US" sz="1100"/>
          </a:p>
        </p:txBody>
      </p:sp>
      <p:sp>
        <p:nvSpPr>
          <p:cNvPr id="5" name="AutoShape 5"/>
          <p:cNvSpPr/>
          <p:nvPr/>
        </p:nvSpPr>
        <p:spPr>
          <a:xfrm>
            <a:off x="762000" y="1905000"/>
            <a:ext cx="10668000" cy="762000"/>
          </a:xfrm>
          <a:prstGeom prst="roundRect">
            <a:avLst>
              <a:gd name="adj" fmla="val 1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1016000" y="2032000"/>
            <a:ext cx="76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01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5000" y="2108200"/>
            <a:ext cx="355600" cy="355600"/>
          </a:xfrm>
          <a:prstGeom prst="rect">
            <a:avLst/>
          </a:prstGeom>
        </p:spPr>
      </p:pic>
      <p:sp>
        <p:nvSpPr>
          <p:cNvPr id="8" name="AutoShape 8"/>
          <p:cNvSpPr/>
          <p:nvPr>
            <p:custDataLst>
              <p:tags r:id="rId6"/>
            </p:custDataLst>
          </p:nvPr>
        </p:nvSpPr>
        <p:spPr>
          <a:xfrm>
            <a:off x="2413000" y="20574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关于我们：</a:t>
            </a:r>
            <a:r>
              <a:rPr 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探索鹤州城建的世界</a:t>
            </a:r>
            <a:endParaRPr lang="en-US" sz="1100"/>
          </a:p>
        </p:txBody>
      </p:sp>
      <p:sp>
        <p:nvSpPr>
          <p:cNvPr id="9" name="AutoShape 9"/>
          <p:cNvSpPr/>
          <p:nvPr/>
        </p:nvSpPr>
        <p:spPr>
          <a:xfrm>
            <a:off x="762000" y="2794000"/>
            <a:ext cx="10668000" cy="762000"/>
          </a:xfrm>
          <a:prstGeom prst="roundRect">
            <a:avLst>
              <a:gd name="adj" fmla="val 1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0" name="AutoShape 10"/>
          <p:cNvSpPr/>
          <p:nvPr>
            <p:custDataLst>
              <p:tags r:id="rId7"/>
            </p:custDataLst>
          </p:nvPr>
        </p:nvSpPr>
        <p:spPr>
          <a:xfrm>
            <a:off x="1016000" y="2921000"/>
            <a:ext cx="76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02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05000" y="2997200"/>
            <a:ext cx="355600" cy="355600"/>
          </a:xfrm>
          <a:prstGeom prst="rect">
            <a:avLst/>
          </a:prstGeom>
        </p:spPr>
      </p:pic>
      <p:sp>
        <p:nvSpPr>
          <p:cNvPr id="12" name="AutoShape 12"/>
          <p:cNvSpPr/>
          <p:nvPr>
            <p:custDataLst>
              <p:tags r:id="rId11"/>
            </p:custDataLst>
          </p:nvPr>
        </p:nvSpPr>
        <p:spPr>
          <a:xfrm>
            <a:off x="2413000" y="29464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入服教程：</a:t>
            </a:r>
            <a:r>
              <a:rPr 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从零开始的</a:t>
            </a:r>
            <a:r>
              <a:rPr lang="zh-CN" alt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建筑</a:t>
            </a:r>
            <a:r>
              <a:rPr 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之旅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762000" y="3683000"/>
            <a:ext cx="10668000" cy="762000"/>
          </a:xfrm>
          <a:prstGeom prst="roundRect">
            <a:avLst>
              <a:gd name="adj" fmla="val 1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4" name="AutoShape 14"/>
          <p:cNvSpPr/>
          <p:nvPr>
            <p:custDataLst>
              <p:tags r:id="rId12"/>
            </p:custDataLst>
          </p:nvPr>
        </p:nvSpPr>
        <p:spPr>
          <a:xfrm>
            <a:off x="1016000" y="3810000"/>
            <a:ext cx="76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03</a:t>
            </a:r>
            <a:endParaRPr lang="en-US" sz="1100"/>
          </a:p>
        </p:txBody>
      </p:sp>
      <p:pic>
        <p:nvPicPr>
          <p:cNvPr id="15" name="Picture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05000" y="3886200"/>
            <a:ext cx="355600" cy="355600"/>
          </a:xfrm>
          <a:prstGeom prst="rect">
            <a:avLst/>
          </a:prstGeom>
        </p:spPr>
      </p:pic>
      <p:sp>
        <p:nvSpPr>
          <p:cNvPr id="16" name="AutoShape 16"/>
          <p:cNvSpPr/>
          <p:nvPr>
            <p:custDataLst>
              <p:tags r:id="rId16"/>
            </p:custDataLst>
          </p:nvPr>
        </p:nvSpPr>
        <p:spPr>
          <a:xfrm>
            <a:off x="2413000" y="38354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入服</a:t>
            </a:r>
            <a:r>
              <a:rPr 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须知：</a:t>
            </a:r>
            <a:r>
              <a:rPr 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共建和谐的游戏环境</a:t>
            </a:r>
            <a:endParaRPr lang="en-US" sz="1100"/>
          </a:p>
        </p:txBody>
      </p:sp>
      <p:sp>
        <p:nvSpPr>
          <p:cNvPr id="17" name="AutoShape 17"/>
          <p:cNvSpPr/>
          <p:nvPr/>
        </p:nvSpPr>
        <p:spPr>
          <a:xfrm>
            <a:off x="762000" y="4572000"/>
            <a:ext cx="10668000" cy="762000"/>
          </a:xfrm>
          <a:prstGeom prst="roundRect">
            <a:avLst>
              <a:gd name="adj" fmla="val 1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18"/>
          <p:cNvSpPr/>
          <p:nvPr>
            <p:custDataLst>
              <p:tags r:id="rId17"/>
            </p:custDataLst>
          </p:nvPr>
        </p:nvSpPr>
        <p:spPr>
          <a:xfrm>
            <a:off x="1016000" y="4699000"/>
            <a:ext cx="76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04</a:t>
            </a:r>
            <a:endParaRPr lang="en-US" sz="1100"/>
          </a:p>
        </p:txBody>
      </p:sp>
      <p:pic>
        <p:nvPicPr>
          <p:cNvPr id="19" name="Picture 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05000" y="4775200"/>
            <a:ext cx="355600" cy="355600"/>
          </a:xfrm>
          <a:prstGeom prst="rect">
            <a:avLst/>
          </a:prstGeom>
        </p:spPr>
      </p:pic>
      <p:sp>
        <p:nvSpPr>
          <p:cNvPr id="20" name="AutoShape 20"/>
          <p:cNvSpPr/>
          <p:nvPr>
            <p:custDataLst>
              <p:tags r:id="rId21"/>
            </p:custDataLst>
          </p:nvPr>
        </p:nvSpPr>
        <p:spPr>
          <a:xfrm>
            <a:off x="2413000" y="47244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服内</a:t>
            </a:r>
            <a:r>
              <a:rPr 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玩法：</a:t>
            </a:r>
            <a:r>
              <a:rPr 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体验极致的城建魅力</a:t>
            </a:r>
            <a:endParaRPr lang="en-US" sz="1100"/>
          </a:p>
        </p:txBody>
      </p:sp>
      <p:sp>
        <p:nvSpPr>
          <p:cNvPr id="21" name="AutoShape 21"/>
          <p:cNvSpPr/>
          <p:nvPr/>
        </p:nvSpPr>
        <p:spPr>
          <a:xfrm>
            <a:off x="762000" y="5461000"/>
            <a:ext cx="10668000" cy="762000"/>
          </a:xfrm>
          <a:prstGeom prst="roundRect">
            <a:avLst>
              <a:gd name="adj" fmla="val 1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22" name="AutoShape 22"/>
          <p:cNvSpPr/>
          <p:nvPr>
            <p:custDataLst>
              <p:tags r:id="rId22"/>
            </p:custDataLst>
          </p:nvPr>
        </p:nvSpPr>
        <p:spPr>
          <a:xfrm>
            <a:off x="1016000" y="5588000"/>
            <a:ext cx="76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05</a:t>
            </a:r>
            <a:endParaRPr lang="en-US" sz="1100"/>
          </a:p>
        </p:txBody>
      </p:sp>
      <p:pic>
        <p:nvPicPr>
          <p:cNvPr id="23" name="Picture 23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05000" y="5664200"/>
            <a:ext cx="355600" cy="355600"/>
          </a:xfrm>
          <a:prstGeom prst="rect">
            <a:avLst/>
          </a:prstGeom>
        </p:spPr>
      </p:pic>
      <p:sp>
        <p:nvSpPr>
          <p:cNvPr id="24" name="AutoShape 24"/>
          <p:cNvSpPr/>
          <p:nvPr>
            <p:custDataLst>
              <p:tags r:id="rId26"/>
            </p:custDataLst>
          </p:nvPr>
        </p:nvSpPr>
        <p:spPr>
          <a:xfrm>
            <a:off x="2413000" y="5613400"/>
            <a:ext cx="762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E6F1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常见问题：</a:t>
            </a:r>
            <a:r>
              <a:rPr lang="en-US" sz="1600" b="0" i="0" u="none" strike="noStrike">
                <a:solidFill>
                  <a:srgbClr val="B0C4DE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解答你的一切疑惑</a:t>
            </a:r>
            <a:endParaRPr lang="en-US"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7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413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01 关于我们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549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810000"/>
            <a:ext cx="1016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探索鹤州城建的世界</a:t>
            </a:r>
            <a:endParaRPr lang="en-US"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423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欢迎来到鹤州城建</a:t>
            </a:r>
            <a:endParaRPr lang="en-US" sz="1100"/>
          </a:p>
        </p:txBody>
      </p:sp>
      <p:cxnSp>
        <p:nvCxnSpPr>
          <p:cNvPr id="4" name="Connector 4"/>
          <p:cNvCxnSpPr/>
          <p:nvPr/>
        </p:nvCxnSpPr>
        <p:spPr>
          <a:xfrm rot="-34376">
            <a:off x="762032" y="1771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000" y="215900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270000" y="21590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专注城市建设与规划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1270000" y="2540000"/>
            <a:ext cx="482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致力于打造高度自由、充满创意的虚拟城市，涵盖轨道交通、高铁公交及市政规划，体验从无到有的构建乐趣。</a:t>
            </a:r>
            <a:endParaRPr lang="en-US" sz="110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3429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270000" y="34290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沉浸式建筑创作体验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1270000" y="3810000"/>
            <a:ext cx="482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发挥你的建筑才华，参与城市的规划与建设，我们提供丰富的建筑资源，让每一位建筑师都能实现梦想。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4699000"/>
            <a:ext cx="406400" cy="4064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270000" y="46990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友好社区共同成长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1270000" y="5080000"/>
            <a:ext cx="4826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拥有完善的交通系统和友好的社区氛围，期待每一位有梦想的建筑师加入，共同建设属于我们的梦想之城。</a:t>
            </a:r>
            <a:endParaRPr lang="en-US" sz="1100"/>
          </a:p>
        </p:txBody>
      </p:sp>
      <p:pic>
        <p:nvPicPr>
          <p:cNvPr id="14" name="Picture 14" descr="H:/zuomian/鹤州新官网/pg/2025-02-23_14.10.02.png2025-02-23_14.10.02"/>
          <p:cNvPicPr preferRelativeResize="0">
            <a:picLocks noChangeAspect="1"/>
          </p:cNvPicPr>
          <p:nvPr/>
        </p:nvPicPr>
        <p:blipFill>
          <a:blip r:embed="rId1"/>
          <a:srcRect l="10679" r="10679"/>
          <a:stretch>
            <a:fillRect/>
          </a:stretch>
        </p:blipFill>
        <p:spPr>
          <a:xfrm>
            <a:off x="6350000" y="2159000"/>
            <a:ext cx="5080000" cy="3556000"/>
          </a:xfrm>
          <a:prstGeom prst="roundRect">
            <a:avLst>
              <a:gd name="adj" fmla="val 5357"/>
            </a:avLst>
          </a:prstGeom>
          <a:solidFill>
            <a:schemeClr val="accent1"/>
          </a:solidFill>
          <a:ln w="25400" cap="flat" cmpd="sng">
            <a:solidFill>
              <a:srgbClr val="64FFDA">
                <a:alpha val="100000"/>
              </a:srgbClr>
            </a:solidFill>
            <a:prstDash val="solid"/>
            <a:round/>
          </a:ln>
          <a:effectLst>
            <a:outerShdw blurRad="254000" dir="2700000" algn="tl" rotWithShape="0">
              <a:srgbClr val="64FFDA">
                <a:alpha val="3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0F1E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286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02 入服教程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422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81F5FF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683000"/>
            <a:ext cx="1016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从零开始的冒险之旅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2800" y="4572000"/>
            <a:ext cx="4064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F172A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准备工作：拥有</a:t>
            </a:r>
            <a:r>
              <a:rPr lang="zh-CN" alt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一个</a:t>
            </a: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账号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762000" y="2032000"/>
            <a:ext cx="5080000" cy="4064000"/>
          </a:xfrm>
          <a:prstGeom prst="roundRect">
            <a:avLst>
              <a:gd name="adj" fmla="val 3125"/>
            </a:avLst>
          </a:prstGeom>
          <a:solidFill>
            <a:srgbClr val="1E293B">
              <a:alpha val="60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286000"/>
            <a:ext cx="355600" cy="3556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1460500" y="2260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鹤州</a:t>
            </a: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服务器验证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1460500" y="2667000"/>
            <a:ext cx="419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鹤州城建服务器严格执行</a:t>
            </a:r>
            <a:r>
              <a:rPr lang="zh-CN" alt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内置秘钥</a:t>
            </a: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验证机制，确保</a:t>
            </a:r>
            <a:r>
              <a:rPr lang="zh-CN" alt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服务器内群人员已通过</a:t>
            </a: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。</a:t>
            </a:r>
            <a:endParaRPr lang="en-US" sz="1100"/>
          </a:p>
        </p:txBody>
      </p:sp>
      <p:cxnSp>
        <p:nvCxnSpPr>
          <p:cNvPr id="8" name="Connector 8"/>
          <p:cNvCxnSpPr/>
          <p:nvPr/>
        </p:nvCxnSpPr>
        <p:spPr>
          <a:xfrm rot="-9549">
            <a:off x="1016009" y="3486150"/>
            <a:ext cx="457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1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9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00" y="3746500"/>
            <a:ext cx="355600" cy="3556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9"/>
            </p:custDataLst>
          </p:nvPr>
        </p:nvSpPr>
        <p:spPr>
          <a:xfrm>
            <a:off x="1460500" y="37211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一个能用的</a:t>
            </a: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QQ</a:t>
            </a:r>
            <a:r>
              <a:rPr lang="zh-CN" alt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号</a:t>
            </a:r>
            <a:endParaRPr lang="zh-CN" altLang="en-US" sz="2000" b="1" i="0" u="none" strike="noStrike">
              <a:solidFill>
                <a:srgbClr val="81F5FF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460500" y="4127500"/>
            <a:ext cx="4191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若尚未拥有QQ</a:t>
            </a:r>
            <a:r>
              <a:rPr lang="zh-CN" alt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号的，请下载</a:t>
            </a:r>
            <a:r>
              <a:rPr lang="en-US" altLang="zh-CN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QQ</a:t>
            </a:r>
            <a:r>
              <a:rPr lang="zh-CN" altLang="en-US" sz="16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注册登录</a:t>
            </a:r>
            <a:endParaRPr lang="zh-CN" altLang="en-US" sz="1600" b="0" i="0" u="none" strike="noStrike">
              <a:solidFill>
                <a:srgbClr val="E2E8F0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cxnSp>
        <p:nvCxnSpPr>
          <p:cNvPr id="12" name="Connector 12"/>
          <p:cNvCxnSpPr/>
          <p:nvPr/>
        </p:nvCxnSpPr>
        <p:spPr>
          <a:xfrm rot="-9549">
            <a:off x="1016009" y="4946650"/>
            <a:ext cx="457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10000"/>
              </a:srgbClr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3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6000" y="5207000"/>
            <a:ext cx="355600" cy="355600"/>
          </a:xfrm>
          <a:prstGeom prst="rect">
            <a:avLst/>
          </a:prstGeom>
        </p:spPr>
      </p:pic>
      <p:sp>
        <p:nvSpPr>
          <p:cNvPr id="14" name="AutoShape 14"/>
          <p:cNvSpPr/>
          <p:nvPr>
            <p:custDataLst>
              <p:tags r:id="rId13"/>
            </p:custDataLst>
          </p:nvPr>
        </p:nvSpPr>
        <p:spPr>
          <a:xfrm>
            <a:off x="1460500" y="5181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安全与体验保障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6096000" y="2032000"/>
            <a:ext cx="5080000" cy="4064000"/>
          </a:xfrm>
          <a:prstGeom prst="roundRect">
            <a:avLst>
              <a:gd name="adj" fmla="val 3125"/>
            </a:avLst>
          </a:prstGeom>
          <a:solidFill>
            <a:srgbClr val="1E293B">
              <a:alpha val="60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14110" y="2640965"/>
            <a:ext cx="4843780" cy="2891155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428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第一步：添加</a:t>
            </a:r>
            <a:r>
              <a:rPr lang="zh-CN" alt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门户群</a:t>
            </a:r>
            <a:endParaRPr lang="zh-CN" altLang="en-US" sz="3600" b="1" i="0" u="none" strike="noStrike">
              <a:solidFill>
                <a:srgbClr val="64FFDA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00" y="2032000"/>
            <a:ext cx="304800" cy="3048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1143000" y="1981200"/>
            <a:ext cx="508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打开《QQ》，点击“</a:t>
            </a:r>
            <a:r>
              <a:rPr lang="zh-CN" alt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添加群里</a:t>
            </a: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”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2000" y="26035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>
            <p:custDataLst>
              <p:tags r:id="rId9"/>
            </p:custDataLst>
          </p:nvPr>
        </p:nvSpPr>
        <p:spPr>
          <a:xfrm>
            <a:off x="1143000" y="2552700"/>
            <a:ext cx="508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点击界面中的“</a:t>
            </a:r>
            <a:r>
              <a:rPr lang="zh-CN" alt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输入关键词</a:t>
            </a: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”</a:t>
            </a:r>
            <a:r>
              <a:rPr lang="zh-CN" alt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输入框</a:t>
            </a:r>
            <a:endParaRPr lang="zh-CN" altLang="en-US" sz="1800" b="0" i="0" u="none" strike="noStrike">
              <a:solidFill>
                <a:srgbClr val="E6E6E6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2000" y="31750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3"/>
            </p:custDataLst>
          </p:nvPr>
        </p:nvSpPr>
        <p:spPr>
          <a:xfrm>
            <a:off x="1143000" y="3124200"/>
            <a:ext cx="508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输入服务器</a:t>
            </a:r>
            <a:r>
              <a:rPr lang="zh-CN" alt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门户群</a:t>
            </a: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：1018631224</a:t>
            </a:r>
            <a:endParaRPr lang="en-US" sz="1800" b="0" i="0" u="none" strike="noStrike">
              <a:solidFill>
                <a:srgbClr val="E6E6E6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62000" y="3746500"/>
            <a:ext cx="304800" cy="304800"/>
          </a:xfrm>
          <a:prstGeom prst="rect">
            <a:avLst/>
          </a:prstGeom>
        </p:spPr>
      </p:pic>
      <p:sp>
        <p:nvSpPr>
          <p:cNvPr id="12" name="AutoShape 12"/>
          <p:cNvSpPr/>
          <p:nvPr>
            <p:custDataLst>
              <p:tags r:id="rId17"/>
            </p:custDataLst>
          </p:nvPr>
        </p:nvSpPr>
        <p:spPr>
          <a:xfrm>
            <a:off x="1143000" y="3695700"/>
            <a:ext cx="508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输入</a:t>
            </a:r>
            <a:r>
              <a:rPr lang="zh-CN" alt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入群</a:t>
            </a: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：</a:t>
            </a:r>
            <a:r>
              <a:rPr lang="zh-CN" altLang="en-US" sz="18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提交入群信息</a:t>
            </a:r>
            <a:endParaRPr lang="zh-CN" altLang="en-US" sz="1800" b="1" i="0" u="none" strike="noStrike">
              <a:solidFill>
                <a:srgbClr val="64FFDA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13" name="Picture 13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62000" y="4318000"/>
            <a:ext cx="304800" cy="304800"/>
          </a:xfrm>
          <a:prstGeom prst="rect">
            <a:avLst/>
          </a:prstGeom>
        </p:spPr>
      </p:pic>
      <p:sp>
        <p:nvSpPr>
          <p:cNvPr id="14" name="AutoShape 14"/>
          <p:cNvSpPr/>
          <p:nvPr>
            <p:custDataLst>
              <p:tags r:id="rId21"/>
            </p:custDataLst>
          </p:nvPr>
        </p:nvSpPr>
        <p:spPr>
          <a:xfrm>
            <a:off x="1143000" y="4267200"/>
            <a:ext cx="508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点击“完成”，</a:t>
            </a:r>
            <a:r>
              <a:rPr lang="zh-CN" altLang="en-US" sz="1800" b="0" i="0" u="none" strike="noStrike">
                <a:solidFill>
                  <a:srgbClr val="E6E6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等待管理通过</a:t>
            </a:r>
            <a:endParaRPr lang="zh-CN" altLang="en-US" sz="1800" b="0" i="0" u="none" strike="noStrike">
              <a:solidFill>
                <a:srgbClr val="E6E6E6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6223000" y="2032000"/>
            <a:ext cx="5207000" cy="3302000"/>
          </a:xfrm>
          <a:prstGeom prst="roundRect">
            <a:avLst>
              <a:gd name="adj" fmla="val 384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64FFDA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6" descr="H:/zuomian/鹤州新官网/pg/2025-03-15_13.03.22.png2025-03-15_13.03.22"/>
          <p:cNvPicPr>
            <a:picLocks noChangeAspect="1"/>
          </p:cNvPicPr>
          <p:nvPr/>
        </p:nvPicPr>
        <p:blipFill>
          <a:blip r:embed="rId1"/>
          <a:srcRect l="7271" r="7271"/>
          <a:stretch>
            <a:fillRect/>
          </a:stretch>
        </p:blipFill>
        <p:spPr>
          <a:xfrm>
            <a:off x="6350000" y="2159000"/>
            <a:ext cx="4953000" cy="304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F172A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3" name="AutoShape 3"/>
          <p:cNvSpPr/>
          <p:nvPr/>
        </p:nvSpPr>
        <p:spPr>
          <a:xfrm>
            <a:off x="762000" y="1016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第二步：</a:t>
            </a:r>
            <a:r>
              <a:rPr lang="zh-CN" altLang="en-US" sz="3600" b="1" i="0" u="none" strike="noStrike">
                <a:solidFill>
                  <a:srgbClr val="64FFDA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进入服务器官网</a:t>
            </a:r>
            <a:endParaRPr lang="zh-CN" altLang="en-US" sz="3600" b="1" i="0" u="none" strike="noStrike">
              <a:solidFill>
                <a:srgbClr val="64FFDA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62000" y="2032000"/>
            <a:ext cx="5080000" cy="3810000"/>
          </a:xfrm>
          <a:prstGeom prst="roundRect">
            <a:avLst>
              <a:gd name="adj" fmla="val 3333"/>
            </a:avLst>
          </a:prstGeom>
          <a:solidFill>
            <a:srgbClr val="1E293B">
              <a:alpha val="60000"/>
            </a:srgbClr>
          </a:solidFill>
          <a:ln w="12700" cap="flat" cmpd="sng">
            <a:solidFill>
              <a:srgbClr val="64FFDA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286000"/>
            <a:ext cx="304800" cy="3048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1397000" y="22606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进入</a:t>
            </a:r>
            <a:r>
              <a:rPr 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服务器</a:t>
            </a:r>
            <a:r>
              <a:rPr lang="zh-CN" alt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官网</a:t>
            </a:r>
            <a:endParaRPr lang="zh-CN" altLang="en-US" sz="1800" b="1" i="0" u="none" strike="noStrike">
              <a:solidFill>
                <a:srgbClr val="81F5FF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6"/>
            </p:custDataLst>
          </p:nvPr>
        </p:nvSpPr>
        <p:spPr>
          <a:xfrm>
            <a:off x="1397000" y="2641600"/>
            <a:ext cx="431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在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任意浏览器中输入</a:t>
            </a:r>
            <a:r>
              <a:rPr lang="en-US" altLang="zh-CN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mtrhz.xyz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进入官网</a:t>
            </a:r>
            <a:r>
              <a:rPr 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。</a:t>
            </a:r>
            <a:endParaRPr lang="en-US" sz="1100"/>
          </a:p>
        </p:txBody>
      </p:sp>
      <p:cxnSp>
        <p:nvCxnSpPr>
          <p:cNvPr id="8" name="Connector 8"/>
          <p:cNvCxnSpPr/>
          <p:nvPr>
            <p:custDataLst>
              <p:tags r:id="rId7"/>
            </p:custDataLst>
          </p:nvPr>
        </p:nvCxnSpPr>
        <p:spPr>
          <a:xfrm rot="-9549">
            <a:off x="1016009" y="3295650"/>
            <a:ext cx="457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000" y="33909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1"/>
            </p:custDataLst>
          </p:nvPr>
        </p:nvSpPr>
        <p:spPr>
          <a:xfrm>
            <a:off x="1397000" y="33528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点击审核进行审核</a:t>
            </a:r>
            <a:endParaRPr lang="zh-CN" altLang="en-US" sz="1800" b="1" i="0" u="none" strike="noStrike">
              <a:solidFill>
                <a:srgbClr val="81F5FF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12"/>
            </p:custDataLst>
          </p:nvPr>
        </p:nvSpPr>
        <p:spPr>
          <a:xfrm>
            <a:off x="1397000" y="3695700"/>
            <a:ext cx="431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进入官网界面点击导航栏</a:t>
            </a:r>
            <a:r>
              <a:rPr lang="en-US" altLang="zh-CN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“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审核</a:t>
            </a:r>
            <a:r>
              <a:rPr lang="en-US" altLang="zh-CN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”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按钮，提交审核资料等待管理员审核，审核结果可在提交页右查看，查看需要你提交审核的</a:t>
            </a:r>
            <a:r>
              <a:rPr lang="en-US" altLang="zh-CN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QQ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号</a:t>
            </a:r>
            <a:endParaRPr lang="zh-CN" altLang="en-US" sz="1400" b="0" i="0" u="none" strike="noStrike">
              <a:solidFill>
                <a:srgbClr val="E2E8F0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cxnSp>
        <p:nvCxnSpPr>
          <p:cNvPr id="12" name="Connector 12"/>
          <p:cNvCxnSpPr/>
          <p:nvPr>
            <p:custDataLst>
              <p:tags r:id="rId13"/>
            </p:custDataLst>
          </p:nvPr>
        </p:nvCxnSpPr>
        <p:spPr>
          <a:xfrm rot="-9549">
            <a:off x="1016009" y="4502150"/>
            <a:ext cx="457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1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16000" y="4699000"/>
            <a:ext cx="304800" cy="304800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1397000" y="46736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考核通过获取秘钥</a:t>
            </a:r>
            <a:endParaRPr lang="zh-CN" altLang="en-US" sz="1800" b="1" i="0" u="none" strike="noStrike">
              <a:solidFill>
                <a:srgbClr val="81F5FF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397000" y="5130800"/>
            <a:ext cx="431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考核结果显示通过请使用你的</a:t>
            </a:r>
            <a:r>
              <a:rPr lang="en-US" altLang="zh-CN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QQ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号查看考核结果获得内群</a:t>
            </a:r>
            <a:r>
              <a:rPr lang="en-US" altLang="zh-CN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QQ</a:t>
            </a:r>
            <a:r>
              <a:rPr lang="zh-CN" altLang="en-US" sz="1400" b="0" i="0" u="none" strike="noStrike">
                <a:solidFill>
                  <a:srgbClr val="E2E8F0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群以及个人专属秘钥。</a:t>
            </a:r>
            <a:endParaRPr lang="zh-CN" altLang="en-US" sz="1400" b="0" i="0" u="none" strike="noStrike">
              <a:solidFill>
                <a:srgbClr val="E2E8F0"/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zh-CN" altLang="en-US" sz="1400" b="0" i="0" u="none" strike="noStrike">
                <a:solidFill>
                  <a:schemeClr val="accent4">
                    <a:lumMod val="20000"/>
                    <a:lumOff val="80000"/>
                  </a:schemeClr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注意：记得去官网下载整合包</a:t>
            </a:r>
            <a:endParaRPr lang="zh-CN" altLang="en-US" sz="1400" b="0" i="0" u="none" strike="noStrike">
              <a:solidFill>
                <a:schemeClr val="accent4">
                  <a:lumMod val="20000"/>
                  <a:lumOff val="80000"/>
                </a:schemeClr>
              </a:solidFill>
              <a:latin typeface="Noto Sans SC" panose="020B0500000000000000" charset="-122"/>
              <a:ea typeface="Noto Sans SC" panose="020B0500000000000000" charset="-122"/>
              <a:cs typeface="Noto Sans SC" panose="020B0500000000000000" charset="-122"/>
              <a:sym typeface="Noto Sans SC" panose="020B0500000000000000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29960" y="2260600"/>
            <a:ext cx="5869940" cy="3302000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A1428">
              <a:alpha val="7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2159000"/>
            <a:ext cx="10160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03 </a:t>
            </a:r>
            <a:r>
              <a:rPr lang="zh-CN" altLang="en-US" sz="4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入服</a:t>
            </a:r>
            <a:r>
              <a:rPr lang="en-US" sz="4800" b="1" i="0" u="none" strike="noStrike">
                <a:solidFill>
                  <a:srgbClr val="81F5FF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须知</a:t>
            </a:r>
            <a:endParaRPr lang="en-US" sz="1100"/>
          </a:p>
        </p:txBody>
      </p:sp>
      <p:cxnSp>
        <p:nvCxnSpPr>
          <p:cNvPr id="5" name="Connector 5"/>
          <p:cNvCxnSpPr/>
          <p:nvPr/>
        </p:nvCxnSpPr>
        <p:spPr>
          <a:xfrm rot="-34376">
            <a:off x="5461032" y="3295650"/>
            <a:ext cx="1270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64FFDA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AutoShape 6"/>
          <p:cNvSpPr/>
          <p:nvPr/>
        </p:nvSpPr>
        <p:spPr>
          <a:xfrm>
            <a:off x="1016000" y="3556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0" i="0" u="none" strike="noStrike">
                <a:solidFill>
                  <a:srgbClr val="C8DCE6"/>
                </a:solidFill>
                <a:latin typeface="Noto Sans SC" panose="020B0500000000000000" charset="-122"/>
                <a:ea typeface="Noto Sans SC" panose="020B0500000000000000" charset="-122"/>
                <a:cs typeface="Noto Sans SC" panose="020B0500000000000000" charset="-122"/>
                <a:sym typeface="Noto Sans SC" panose="020B0500000000000000" charset="-122"/>
              </a:rPr>
              <a:t>共建和谐的游戏环境</a:t>
            </a:r>
            <a:endParaRPr lang="en-US" sz="1100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2800" y="4445000"/>
            <a:ext cx="406400" cy="4064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0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1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2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3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4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5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16.xml><?xml version="1.0" encoding="utf-8"?>
<p:tagLst xmlns:p="http://schemas.openxmlformats.org/presentationml/2006/main">
  <p:tag name="KSO_WM_DIAGRAM_VIRTUALLY_FRAME" val="{&quot;height&quot;:260,&quot;left&quot;:80,&quot;top&quot;:178,&quot;width&quot;:365}"/>
</p:tagLst>
</file>

<file path=ppt/tags/tag17.xml><?xml version="1.0" encoding="utf-8"?>
<p:tagLst xmlns:p="http://schemas.openxmlformats.org/presentationml/2006/main">
  <p:tag name="KSO_WM_DIAGRAM_VIRTUALLY_FRAME" val="{&quot;height&quot;:260,&quot;left&quot;:80,&quot;top&quot;:178,&quot;width&quot;:365}"/>
</p:tagLst>
</file>

<file path=ppt/tags/tag18.xml><?xml version="1.0" encoding="utf-8"?>
<p:tagLst xmlns:p="http://schemas.openxmlformats.org/presentationml/2006/main">
  <p:tag name="KSO_WM_DIAGRAM_VIRTUALLY_FRAME" val="{&quot;height&quot;:260,&quot;left&quot;:80,&quot;top&quot;:178,&quot;width&quot;:365}"/>
</p:tagLst>
</file>

<file path=ppt/tags/tag19.xml><?xml version="1.0" encoding="utf-8"?>
<p:tagLst xmlns:p="http://schemas.openxmlformats.org/presentationml/2006/main">
  <p:tag name="KSO_WM_DIAGRAM_VIRTUALLY_FRAME" val="{&quot;height&quot;:260,&quot;left&quot;:80,&quot;top&quot;:178,&quot;width&quot;:365}"/>
</p:tagLst>
</file>

<file path=ppt/tags/tag2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20.xml><?xml version="1.0" encoding="utf-8"?>
<p:tagLst xmlns:p="http://schemas.openxmlformats.org/presentationml/2006/main">
  <p:tag name="KSO_WM_DIAGRAM_VIRTUALLY_FRAME" val="{&quot;height&quot;:260,&quot;left&quot;:80,&quot;top&quot;:178,&quot;width&quot;:365}"/>
</p:tagLst>
</file>

<file path=ppt/tags/tag21.xml><?xml version="1.0" encoding="utf-8"?>
<p:tagLst xmlns:p="http://schemas.openxmlformats.org/presentationml/2006/main">
  <p:tag name="KSO_WM_DIAGRAM_VIRTUALLY_FRAME" val="{&quot;height&quot;:260,&quot;left&quot;:80,&quot;top&quot;:178,&quot;width&quot;:365}"/>
</p:tagLst>
</file>

<file path=ppt/tags/tag22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3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4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5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6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7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8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29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3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30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31.xml><?xml version="1.0" encoding="utf-8"?>
<p:tagLst xmlns:p="http://schemas.openxmlformats.org/presentationml/2006/main">
  <p:tag name="KSO_WM_DIAGRAM_VIRTUALLY_FRAME" val="{&quot;height&quot;:220,&quot;left&quot;:60,&quot;top&quot;:156,&quot;width&quot;:430}"/>
</p:tagLst>
</file>

<file path=ppt/tags/tag32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3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4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5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6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7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8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39.xml><?xml version="1.0" encoding="utf-8"?>
<p:tagLst xmlns:p="http://schemas.openxmlformats.org/presentationml/2006/main">
  <p:tag name="KSO_WM_DIAGRAM_VIRTUALLY_FRAME" val="{&quot;height&quot;:185,&quot;left&quot;:80,&quot;top&quot;:178,&quot;width&quot;:370}"/>
</p:tagLst>
</file>

<file path=ppt/tags/tag4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40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1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2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3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4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5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6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7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8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49.xml><?xml version="1.0" encoding="utf-8"?>
<p:tagLst xmlns:p="http://schemas.openxmlformats.org/presentationml/2006/main">
  <p:tag name="KSO_WM_DIAGRAM_VIRTUALLY_FRAME" val="{&quot;height&quot;:338,&quot;left&quot;:80,&quot;top&quot;:157,&quot;width&quot;:740}"/>
</p:tagLst>
</file>

<file path=ppt/tags/tag5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50.xml><?xml version="1.0" encoding="utf-8"?>
<p:tagLst xmlns:p="http://schemas.openxmlformats.org/presentationml/2006/main">
  <p:tag name="commondata" val="eyJoZGlkIjoiZjhlMDBmYTUzMmFjM2E3M2U2OWQ2NTM4YTc3NmY4ZWEifQ=="/>
</p:tagLst>
</file>

<file path=ppt/tags/tag6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7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8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ags/tag9.xml><?xml version="1.0" encoding="utf-8"?>
<p:tagLst xmlns:p="http://schemas.openxmlformats.org/presentationml/2006/main">
  <p:tag name="KSO_WM_DIAGRAM_VIRTUALLY_FRAME" val="{&quot;height&quot;:322,&quot;left&quot;:80,&quot;top&quot;:160,&quot;width&quot;:710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Application>WPS 演示</Application>
  <PresentationFormat/>
  <Paragraphs>203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30" baseType="lpstr">
      <vt:lpstr>Arial</vt:lpstr>
      <vt:lpstr>宋体</vt:lpstr>
      <vt:lpstr>Wingdings</vt:lpstr>
      <vt:lpstr>Arial</vt:lpstr>
      <vt:lpstr>腾祥嘉丽粗圆简</vt:lpstr>
      <vt:lpstr>Noto Sans SC</vt:lpstr>
      <vt:lpstr>024-上首软糖体</vt:lpstr>
      <vt:lpstr>微软雅黑</vt:lpstr>
      <vt:lpstr>Arial Unicode MS</vt:lpstr>
      <vt:lpstr>Office 主题​​</vt:lpstr>
      <vt:lpstr>默认主题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月颺.</cp:lastModifiedBy>
  <cp:revision>2</cp:revision>
  <dcterms:created xsi:type="dcterms:W3CDTF">2026-03-02T16:08:00Z</dcterms:created>
  <dcterms:modified xsi:type="dcterms:W3CDTF">2026-03-02T16:33:03Z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E69B8C9704C94B8F9853D14634837497_12</vt:lpwstr>
  </property>
  <property fmtid="{D5CDD505-2E9C-101B-9397-08002B2CF9AE}" pid="3" name="KSOProductBuildVer">
    <vt:lpwstr>2052-12.1.0.17827</vt:lpwstr>
  </property>
</Properties>
</file>